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87" r:id="rId2"/>
    <p:sldId id="274" r:id="rId3"/>
    <p:sldId id="279" r:id="rId4"/>
    <p:sldId id="288" r:id="rId5"/>
    <p:sldId id="298" r:id="rId6"/>
    <p:sldId id="289" r:id="rId7"/>
    <p:sldId id="290" r:id="rId8"/>
    <p:sldId id="291" r:id="rId9"/>
    <p:sldId id="312" r:id="rId10"/>
    <p:sldId id="313" r:id="rId11"/>
    <p:sldId id="314" r:id="rId12"/>
    <p:sldId id="315" r:id="rId13"/>
    <p:sldId id="316" r:id="rId14"/>
    <p:sldId id="307" r:id="rId15"/>
    <p:sldId id="308" r:id="rId16"/>
    <p:sldId id="309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84" d="100"/>
          <a:sy n="84" d="100"/>
        </p:scale>
        <p:origin x="-1344" y="-17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</a:t>
            </a:r>
            <a:br>
              <a:rPr lang="cs-CZ" b="1" dirty="0" smtClean="0"/>
            </a:br>
            <a:r>
              <a:rPr lang="en-US" b="1" dirty="0" smtClean="0"/>
              <a:t>Spherical integrals, Light &amp; Radiometry – Exercises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Based in these hints</a:t>
            </a:r>
            <a:r>
              <a:rPr lang="cs-CZ" sz="2200" dirty="0" smtClean="0">
                <a:latin typeface="+mj-lt"/>
              </a:rPr>
              <a:t>, </a:t>
            </a:r>
            <a:r>
              <a:rPr lang="en-US" sz="2200" dirty="0" smtClean="0">
                <a:latin typeface="+mj-lt"/>
              </a:rPr>
              <a:t>calculate the solid angle under which we observe the Sun. (We assume the Sun is at the zenith.)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irradiance at point</a:t>
            </a:r>
            <a:r>
              <a:rPr lang="cs-CZ" dirty="0" smtClean="0"/>
              <a:t>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a plane due to a point source with intensity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placed at the height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r>
              <a:rPr lang="en-US" dirty="0" smtClean="0"/>
              <a:t>above the plane</a:t>
            </a:r>
            <a:r>
              <a:rPr lang="cs-CZ" dirty="0" smtClean="0"/>
              <a:t>.</a:t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segment connecting point </a:t>
            </a:r>
            <a:r>
              <a:rPr lang="cs-CZ" b="1" dirty="0" smtClean="0"/>
              <a:t>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the light position </a:t>
            </a:r>
            <a:r>
              <a:rPr lang="cs-CZ" b="1" dirty="0" smtClean="0"/>
              <a:t>p</a:t>
            </a:r>
            <a:r>
              <a:rPr lang="cs-CZ" dirty="0" smtClean="0"/>
              <a:t> </a:t>
            </a:r>
            <a:r>
              <a:rPr lang="en-US" dirty="0" smtClean="0"/>
              <a:t>makes the </a:t>
            </a:r>
            <a:br>
              <a:rPr lang="en-US" dirty="0" smtClean="0"/>
            </a:br>
            <a:r>
              <a:rPr lang="en-US" dirty="0" smtClean="0"/>
              <a:t>angle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/>
              <a:t>w</a:t>
            </a:r>
            <a:r>
              <a:rPr lang="en-US" dirty="0" smtClean="0"/>
              <a:t>ith the normal of the plane.</a:t>
            </a:r>
            <a:endParaRPr lang="cs-CZ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due to a point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Irradiance of a point on a plane lit by a point source:</a:t>
            </a:r>
            <a:endParaRPr lang="cs-CZ" dirty="0" smtClean="0"/>
          </a:p>
          <a:p>
            <a:pPr lvl="1" eaLnBrk="1" hangingPunct="1"/>
            <a:endParaRPr lang="cs-CZ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4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relationship between the emitted radiant exitance </a:t>
            </a:r>
            <a:r>
              <a:rPr lang="cs-CZ" dirty="0" smtClean="0"/>
              <a:t>(</a:t>
            </a:r>
            <a:r>
              <a:rPr lang="en-US" dirty="0" smtClean="0"/>
              <a:t>radiosity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and</a:t>
            </a:r>
            <a:r>
              <a:rPr lang="en-US" dirty="0" smtClean="0"/>
              <a:t>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 Lambertian area light source</a:t>
            </a:r>
            <a:r>
              <a:rPr lang="en-US" dirty="0"/>
              <a:t>?</a:t>
            </a:r>
            <a:r>
              <a:rPr lang="cs-CZ" dirty="0" smtClean="0"/>
              <a:t> </a:t>
            </a:r>
          </a:p>
          <a:p>
            <a:pPr lvl="1" eaLnBrk="1" hangingPunct="1"/>
            <a:endParaRPr lang="cs-CZ" dirty="0" smtClean="0"/>
          </a:p>
          <a:p>
            <a:pPr lvl="1" algn="ctr" eaLnBrk="1" hangingPunct="1">
              <a:buNone/>
            </a:pPr>
            <a:r>
              <a:rPr lang="en-US" b="1" dirty="0" smtClean="0"/>
              <a:t>Lambertian source</a:t>
            </a:r>
            <a:r>
              <a:rPr lang="cs-CZ" b="1" dirty="0" smtClean="0"/>
              <a:t> = </a:t>
            </a:r>
            <a:endParaRPr lang="en-US" b="1" dirty="0" smtClean="0"/>
          </a:p>
          <a:p>
            <a:pPr lvl="1" algn="ctr" eaLnBrk="1" hangingPunct="1">
              <a:buNone/>
            </a:pPr>
            <a:r>
              <a:rPr lang="en-US" b="1" dirty="0" smtClean="0"/>
              <a:t>emitted radiance does not depend on the direction </a:t>
            </a:r>
            <a:r>
              <a:rPr lang="cs-CZ" b="1" dirty="0" smtClean="0">
                <a:latin typeface="Symbol" pitchFamily="18" charset="2"/>
              </a:rPr>
              <a:t>w</a:t>
            </a:r>
            <a:br>
              <a:rPr lang="cs-CZ" b="1" dirty="0" smtClean="0">
                <a:latin typeface="Symbol" pitchFamily="18" charset="2"/>
              </a:rPr>
            </a:br>
            <a:r>
              <a:rPr lang="cs-CZ" dirty="0" smtClean="0">
                <a:latin typeface="Symbol" pitchFamily="18" charset="2"/>
              </a:rPr>
              <a:t/>
            </a:r>
            <a:br>
              <a:rPr lang="cs-CZ" dirty="0" smtClean="0">
                <a:latin typeface="Symbol" pitchFamily="18" charset="2"/>
              </a:rPr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Diffuse </a:t>
            </a:r>
            <a:r>
              <a:rPr lang="cs-CZ" dirty="0" smtClean="0"/>
              <a:t>(</a:t>
            </a:r>
            <a:r>
              <a:rPr lang="en-US" dirty="0" smtClean="0"/>
              <a:t>Lambertian</a:t>
            </a:r>
            <a:r>
              <a:rPr lang="cs-CZ" dirty="0" smtClean="0"/>
              <a:t>) </a:t>
            </a:r>
            <a:r>
              <a:rPr lang="en-US" dirty="0" smtClean="0"/>
              <a:t>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is constant in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Radiosity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total emitted power (flux)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en-US" dirty="0" smtClean="0"/>
              <a:t>of a </a:t>
            </a:r>
            <a:r>
              <a:rPr lang="en-US" b="1" dirty="0" smtClean="0"/>
              <a:t>uniform</a:t>
            </a:r>
            <a:r>
              <a:rPr lang="cs-CZ" dirty="0" smtClean="0"/>
              <a:t> </a:t>
            </a:r>
            <a:r>
              <a:rPr lang="en-US" dirty="0" smtClean="0"/>
              <a:t>Lambertian area light source which emits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Uniform source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radiance </a:t>
            </a:r>
            <a:r>
              <a:rPr lang="en-US" dirty="0" smtClean="0"/>
              <a:t>does not depend on the position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 = </a:t>
            </a:r>
            <a:r>
              <a:rPr lang="cs-CZ" dirty="0" err="1" smtClean="0"/>
              <a:t>const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Lambertian light source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is constant in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pPr eaLnBrk="1" hangingPunct="1"/>
            <a:r>
              <a:rPr lang="en-US" dirty="0" smtClean="0"/>
              <a:t>Calculate the surface area of a unit sphere.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Calculate the surface area of a spherical cap delimited by the angle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measured from </a:t>
            </a:r>
            <a:r>
              <a:rPr lang="en-US" dirty="0"/>
              <a:t>the north pole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Calculate the surface area of a spherical wedge with angle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Surface area of a (subset of a) sphere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solid angle under which we observe an (infinite) plane from a point outside of the plane</a:t>
            </a:r>
            <a:r>
              <a:rPr lang="cs-CZ" dirty="0" smtClean="0"/>
              <a:t>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Calculate the solid angle under which we observe a sphere with radius </a:t>
            </a:r>
            <a:r>
              <a:rPr lang="cs-CZ" i="1" dirty="0" smtClean="0"/>
              <a:t>R</a:t>
            </a:r>
            <a:r>
              <a:rPr lang="cs-CZ" dirty="0" smtClean="0"/>
              <a:t>, </a:t>
            </a:r>
            <a:r>
              <a:rPr lang="en-US" dirty="0" smtClean="0"/>
              <a:t>the center of which is at the distance </a:t>
            </a:r>
            <a:r>
              <a:rPr lang="en-US" i="1" dirty="0" smtClean="0"/>
              <a:t>D</a:t>
            </a:r>
            <a:r>
              <a:rPr lang="en-US" dirty="0" smtClean="0"/>
              <a:t> from the observer</a:t>
            </a:r>
            <a:r>
              <a:rPr lang="en-US" dirty="0"/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Isotropic point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en-US" dirty="0" smtClean="0"/>
              <a:t>What is the emitted power (flux) of an isotropic point light source with intensity that is a constant </a:t>
            </a:r>
            <a:r>
              <a:rPr lang="en-US" i="1" dirty="0" smtClean="0"/>
              <a:t>I</a:t>
            </a:r>
            <a:r>
              <a:rPr lang="en-US" dirty="0" smtClean="0"/>
              <a:t> in all directions</a:t>
            </a:r>
            <a:r>
              <a:rPr lang="en-US" dirty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Isotropic point light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A: </a:t>
            </a:r>
            <a:r>
              <a:rPr lang="en-US" dirty="0" smtClean="0"/>
              <a:t>Total flux</a:t>
            </a:r>
            <a:r>
              <a:rPr lang="cs-CZ" dirty="0" smtClean="0"/>
              <a:t>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0815"/>
              </p:ext>
            </p:extLst>
          </p:nvPr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spot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power (flux) of a point source with radiant intensity given by: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8323" t="22882" r="53106" b="45647"/>
          <a:stretch/>
        </p:blipFill>
        <p:spPr bwMode="auto">
          <a:xfrm>
            <a:off x="2627784" y="3646850"/>
            <a:ext cx="3526972" cy="21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364088" y="3789040"/>
            <a:ext cx="7906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power (flux) of a point light source with radiant intensity given by: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12898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with linear angular fall-off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irradiance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</a:t>
            </a:r>
            <a:r>
              <a:rPr lang="en-US" dirty="0" smtClean="0"/>
              <a:t>at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due to a uniform Lambertian area source observed from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under the solid angle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due to a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656</Words>
  <Application>Microsoft Office PowerPoint</Application>
  <PresentationFormat>Předvádění na obrazovce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Hrany</vt:lpstr>
      <vt:lpstr>Rovnice</vt:lpstr>
      <vt:lpstr>CorelDRAW</vt:lpstr>
      <vt:lpstr>Computer Graphics III  Spherical integrals, Light &amp; Radiometry – Exercises</vt:lpstr>
      <vt:lpstr>Surface area of a (subset of a) sphere</vt:lpstr>
      <vt:lpstr>Solid angle</vt:lpstr>
      <vt:lpstr>Isotropic point light</vt:lpstr>
      <vt:lpstr>Isotropic point light</vt:lpstr>
      <vt:lpstr>Cosine spot light</vt:lpstr>
      <vt:lpstr>Spotlight with linear angular fall-off</vt:lpstr>
      <vt:lpstr>Výpočet</vt:lpstr>
      <vt:lpstr>Irradiance due to a Lambertian light source</vt:lpstr>
      <vt:lpstr>Prezentace aplikace PowerPoint</vt:lpstr>
      <vt:lpstr>Prezentace aplikace PowerPoint</vt:lpstr>
      <vt:lpstr>Irradiance due to a point source</vt:lpstr>
      <vt:lpstr>Irradiance due to a point source</vt:lpstr>
      <vt:lpstr>Area light sources</vt:lpstr>
      <vt:lpstr>Diffuse (Lambertian) light source</vt:lpstr>
      <vt:lpstr>Diffuse (Lambertian) light source</vt:lpstr>
      <vt:lpstr>Uniform Lambertian light source</vt:lpstr>
      <vt:lpstr>Uniform Lambertian light source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jarda</cp:lastModifiedBy>
  <cp:revision>2904</cp:revision>
  <dcterms:created xsi:type="dcterms:W3CDTF">2006-11-17T09:10:54Z</dcterms:created>
  <dcterms:modified xsi:type="dcterms:W3CDTF">2016-10-05T12:09:36Z</dcterms:modified>
</cp:coreProperties>
</file>